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A51B4-EEF6-43E1-AF60-6C3E1C910A85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00547-7BF2-40B3-B0AB-842C8AA36D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08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0BF76-38C0-4D67-ADE1-65C0CBE6D4B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778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3AE8-C931-4E39-9878-D6D5BF56B5C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574-414C-4786-B752-365AFB5FC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23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3AE8-C931-4E39-9878-D6D5BF56B5C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574-414C-4786-B752-365AFB5FC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99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3AE8-C931-4E39-9878-D6D5BF56B5C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574-414C-4786-B752-365AFB5FC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58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3AE8-C931-4E39-9878-D6D5BF56B5C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574-414C-4786-B752-365AFB5FC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03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3AE8-C931-4E39-9878-D6D5BF56B5C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574-414C-4786-B752-365AFB5FC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78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3AE8-C931-4E39-9878-D6D5BF56B5C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574-414C-4786-B752-365AFB5FC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47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3AE8-C931-4E39-9878-D6D5BF56B5C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574-414C-4786-B752-365AFB5FC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99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3AE8-C931-4E39-9878-D6D5BF56B5C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574-414C-4786-B752-365AFB5FC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40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3AE8-C931-4E39-9878-D6D5BF56B5C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574-414C-4786-B752-365AFB5FC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80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3AE8-C931-4E39-9878-D6D5BF56B5C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574-414C-4786-B752-365AFB5FC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00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3AE8-C931-4E39-9878-D6D5BF56B5C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574-414C-4786-B752-365AFB5FC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51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53AE8-C931-4E39-9878-D6D5BF56B5C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6D574-414C-4786-B752-365AFB5FC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25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 ?><Relationships xmlns="http://schemas.openxmlformats.org/package/2006/relationships"><Relationship Id="rId2" Target="../media/image4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" Type="http://schemas.openxmlformats.org/officeDocument/2006/relationships/image" Target="../media/image5.jpeg"/><Relationship Id="rId16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5" Type="http://schemas.openxmlformats.org/officeDocument/2006/relationships/image" Target="../media/image1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_rels/slide3.xml.rels><?xml version="1.0" encoding="UTF-8" standalone="yes" ?><Relationships xmlns="http://schemas.openxmlformats.org/package/2006/relationships"><Relationship Id="rId3" Target="../media/image22.jpeg" Type="http://schemas.openxmlformats.org/officeDocument/2006/relationships/image"/><Relationship Id="rId2" Target="../media/image21.jpeg" Type="http://schemas.openxmlformats.org/officeDocument/2006/relationships/image"/><Relationship Id="rId1" Target="../slideLayouts/slideLayout1.xml" Type="http://schemas.openxmlformats.org/officeDocument/2006/relationships/slideLayout"/><Relationship Id="rId5" Target="../media/image24.jpeg" Type="http://schemas.openxmlformats.org/officeDocument/2006/relationships/image"/><Relationship Id="rId4" Target="../media/image23.jpe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26.jpeg" Type="http://schemas.openxmlformats.org/officeDocument/2006/relationships/image"/><Relationship Id="rId2" Target="../media/image25.jpeg" Type="http://schemas.openxmlformats.org/officeDocument/2006/relationships/image"/><Relationship Id="rId1" Target="../slideLayouts/slideLayout1.xml" Type="http://schemas.openxmlformats.org/officeDocument/2006/relationships/slideLayout"/><Relationship Id="rId5" Target="../media/image28.jpeg" Type="http://schemas.openxmlformats.org/officeDocument/2006/relationships/image"/><Relationship Id="rId4" Target="../media/image27.jpeg" Type="http://schemas.openxmlformats.org/officeDocument/2006/relationships/image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 ?><Relationships xmlns="http://schemas.openxmlformats.org/package/2006/relationships"><Relationship Id="rId3" Target="../media/image38.jpeg" Type="http://schemas.openxmlformats.org/officeDocument/2006/relationships/image"/><Relationship Id="rId2" Target="../media/image37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Ну погоди Выпуск 6. В деревне (1973 год). Nupogodi.net - Coub - The Biggest  Video Meme Platform" id="1028" name="Picture 4"/>
          <p:cNvPicPr>
            <a:picLocks noChangeArrowheads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"/>
          <a:stretch/>
        </p:blipFill>
        <p:spPr bwMode="auto">
          <a:xfrm>
            <a:off x="-20252" y="-1288"/>
            <a:ext cx="9164252" cy="6906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441604" y="116632"/>
            <a:ext cx="1579471" cy="954107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b="1" dirty="0" lang="ru-RU" smtClean="0" spc="50" sz="2800">
                <a:ln cmpd="sng" w="12700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279400">
                    <a:schemeClr val="bg2">
                      <a:lumMod val="50000"/>
                      <a:alpha val="67000"/>
                    </a:schemeClr>
                  </a:glow>
                </a:effectLst>
                <a:latin charset="0" pitchFamily="18" typeface="Times New Roman"/>
                <a:cs charset="0" pitchFamily="18" typeface="Times New Roman"/>
              </a:rPr>
              <a:t>Выпуск </a:t>
            </a:r>
          </a:p>
          <a:p>
            <a:pPr algn="ctr"/>
            <a:r>
              <a:rPr b="1" dirty="0" lang="ru-RU" smtClean="0" spc="50" sz="2800">
                <a:ln cmpd="sng" w="12700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279400">
                    <a:schemeClr val="bg2">
                      <a:lumMod val="50000"/>
                      <a:alpha val="67000"/>
                    </a:schemeClr>
                  </a:glow>
                </a:effectLst>
                <a:latin charset="0" pitchFamily="18" typeface="Times New Roman"/>
                <a:cs charset="0" pitchFamily="18" typeface="Times New Roman"/>
              </a:rPr>
              <a:t>№ 5 (44)</a:t>
            </a:r>
            <a:endParaRPr b="1" dirty="0" lang="ru-RU" spc="50" sz="2800">
              <a:ln cmpd="sng" w="12700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279400">
                  <a:schemeClr val="bg2">
                    <a:lumMod val="50000"/>
                    <a:alpha val="67000"/>
                  </a:schemeClr>
                </a:glow>
              </a:effectLst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descr="https://i.pinimg.com/originals/f7/30/13/f73013c4e4046683b6debd104feca7d7.png" id="2" name="AutoShape 5"/>
          <p:cNvSpPr>
            <a:spLocks noChangeArrowheads="1" noChangeAspect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268760"/>
            <a:ext cx="4200401" cy="504056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dir="t" rig="threePt"/>
          </a:scene3d>
          <a:sp3d>
            <a:bevelT prst="relaxedInset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309137" y="1503799"/>
            <a:ext cx="4737121" cy="4570482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/>
          <a:p>
            <a:pPr algn="ctr" indent="-180975" marL="361950"/>
            <a:r>
              <a:rPr b="1" dirty="0" lang="ru-RU" smtClean="0" sz="3200">
                <a:ln cmpd="sng" w="12700">
                  <a:solidFill>
                    <a:srgbClr val="FFFFFF"/>
                  </a:solidFill>
                  <a:prstDash val="solid"/>
                  <a:miter lim="800000"/>
                </a:ln>
                <a:blipFill>
                  <a:blip r:embed="rId4"/>
                  <a:tile algn="tl" flip="none" sx="100000" sy="100000" tx="0" ty="0"/>
                </a:blip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charset="0" pitchFamily="66" typeface="Monotype Corsiva"/>
              </a:rPr>
              <a:t>	  </a:t>
            </a:r>
            <a:r>
              <a:rPr dirty="0" lang="ru-RU" smtClean="0" sz="3200">
                <a:ln cmpd="sng" w="6350">
                  <a:solidFill>
                    <a:srgbClr val="FFC000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0" pitchFamily="66" typeface="Monotype Corsiva"/>
              </a:rPr>
              <a:t>Рубрики </a:t>
            </a:r>
            <a:r>
              <a:rPr dirty="0" lang="ru-RU" sz="3200">
                <a:ln cmpd="sng" w="6350">
                  <a:solidFill>
                    <a:srgbClr val="FFC000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0" pitchFamily="66" typeface="Monotype Corsiva"/>
              </a:rPr>
              <a:t>журнала:</a:t>
            </a:r>
          </a:p>
          <a:p>
            <a:pPr algn="ctr" indent="-180975" marL="361950"/>
            <a:endParaRPr b="1" cap="none" dirty="0" lang="ru-RU" smtClean="0" spc="0" sz="1600">
              <a:ln cmpd="sng" w="12700">
                <a:solidFill>
                  <a:schemeClr val="bg2">
                    <a:lumMod val="50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path path="circle">
                  <a:fillToRect b="100000" l="100000"/>
                </a:path>
                <a:tileRect r="-100000" t="-1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algn="r" blurRad="50800" dir="10800000" dist="38100" rotWithShape="0">
                  <a:prstClr val="black">
                    <a:alpha val="40000"/>
                  </a:prstClr>
                </a:outerShdw>
              </a:effectLst>
              <a:latin charset="0" pitchFamily="66" typeface="Monotype Corsiva"/>
            </a:endParaRPr>
          </a:p>
          <a:p>
            <a:pPr algn="ctr" marL="361950"/>
            <a:endParaRPr b="1" cap="none" dirty="0" lang="ru-RU" smtClean="0" spc="0" sz="100">
              <a:ln cmpd="sng" w="12700">
                <a:solidFill>
                  <a:schemeClr val="bg2">
                    <a:lumMod val="50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path path="circle">
                  <a:fillToRect b="100000" l="100000"/>
                </a:path>
                <a:tileRect r="-100000" t="-1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algn="r" blurRad="50800" dir="10800000" dist="38100" rotWithShape="0">
                  <a:prstClr val="black">
                    <a:alpha val="40000"/>
                  </a:prstClr>
                </a:outerShdw>
              </a:effectLst>
              <a:latin charset="0" pitchFamily="66" typeface="Monotype Corsiva"/>
            </a:endParaRPr>
          </a:p>
          <a:p>
            <a:pPr algn="ctr" marL="361950"/>
            <a:r>
              <a:rPr b="1" cap="none" dirty="0" lang="ru-RU" smtClean="0" spc="0" sz="2800">
                <a:ln cmpd="sng" w="127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path path="circle">
                    <a:fillToRect b="100000" l="100000"/>
                  </a:path>
                  <a:tileRect r="-100000" t="-1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algn="r" blurRad="50800" dir="10800000" dist="38100" rotWithShape="0">
                    <a:prstClr val="black">
                      <a:alpha val="40000"/>
                    </a:prstClr>
                  </a:outerShdw>
                </a:effectLst>
                <a:latin charset="0" pitchFamily="66" typeface="Monotype Corsiva"/>
              </a:rPr>
              <a:t>Новости</a:t>
            </a:r>
          </a:p>
          <a:p>
            <a:pPr algn="ctr" marL="361950"/>
            <a:endParaRPr b="1" cap="none" dirty="0" lang="ru-RU" smtClean="0" spc="0" sz="400">
              <a:ln cmpd="sng" w="12700">
                <a:solidFill>
                  <a:schemeClr val="bg2">
                    <a:lumMod val="50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path path="circle">
                  <a:fillToRect b="100000" l="100000"/>
                </a:path>
                <a:tileRect r="-100000" t="-1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algn="r" blurRad="50800" dir="10800000" dist="38100" rotWithShape="0">
                  <a:prstClr val="black">
                    <a:alpha val="40000"/>
                  </a:prstClr>
                </a:outerShdw>
              </a:effectLst>
              <a:latin charset="0" pitchFamily="66" typeface="Monotype Corsiva"/>
            </a:endParaRPr>
          </a:p>
          <a:p>
            <a:pPr algn="ctr" marL="361950"/>
            <a:r>
              <a:rPr b="1" cap="none" dirty="0" lang="ru-RU" smtClean="0" spc="0" sz="2800">
                <a:ln cmpd="sng" w="127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path path="circle">
                    <a:fillToRect b="100000" l="100000"/>
                  </a:path>
                  <a:tileRect r="-100000" t="-1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algn="r" blurRad="50800" dir="10800000" dist="38100" rotWithShape="0">
                    <a:prstClr val="black">
                      <a:alpha val="40000"/>
                    </a:prstClr>
                  </a:outerShdw>
                </a:effectLst>
                <a:latin charset="0" pitchFamily="66" typeface="Monotype Corsiva"/>
              </a:rPr>
              <a:t>Православная страничка</a:t>
            </a:r>
          </a:p>
          <a:p>
            <a:pPr algn="ctr" marL="361950"/>
            <a:endParaRPr b="1" cap="none" dirty="0" lang="ru-RU" smtClean="0" spc="0" sz="1000">
              <a:ln cmpd="sng" w="12700">
                <a:solidFill>
                  <a:schemeClr val="bg2">
                    <a:lumMod val="50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path path="circle">
                  <a:fillToRect b="100000" l="100000"/>
                </a:path>
                <a:tileRect r="-100000" t="-1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algn="r" blurRad="50800" dir="10800000" dist="38100" rotWithShape="0">
                  <a:prstClr val="black">
                    <a:alpha val="40000"/>
                  </a:prstClr>
                </a:outerShdw>
              </a:effectLst>
              <a:latin charset="0" pitchFamily="66" typeface="Monotype Corsiva"/>
            </a:endParaRPr>
          </a:p>
          <a:p>
            <a:pPr algn="ctr" marL="361950"/>
            <a:r>
              <a:rPr b="1" dirty="0" lang="ru-RU" smtClean="0" sz="2800">
                <a:ln cmpd="sng" w="127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path path="circle">
                    <a:fillToRect b="100000" l="100000"/>
                  </a:path>
                  <a:tileRect r="-100000" t="-1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algn="r" blurRad="50800" dir="10800000" dist="38100" rotWithShape="0">
                    <a:prstClr val="black">
                      <a:alpha val="40000"/>
                    </a:prstClr>
                  </a:outerShdw>
                </a:effectLst>
                <a:latin charset="0" pitchFamily="66" typeface="Monotype Corsiva"/>
              </a:rPr>
              <a:t>Новости библиотеки</a:t>
            </a:r>
          </a:p>
          <a:p>
            <a:pPr algn="ctr" marL="361950"/>
            <a:endParaRPr b="1" dirty="0" lang="ru-RU" smtClean="0" sz="400">
              <a:ln cmpd="sng" w="12700">
                <a:solidFill>
                  <a:schemeClr val="bg2">
                    <a:lumMod val="50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path path="circle">
                  <a:fillToRect b="100000" l="100000"/>
                </a:path>
                <a:tileRect r="-100000" t="-1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algn="r" blurRad="50800" dir="10800000" dist="38100" rotWithShape="0">
                  <a:prstClr val="black">
                    <a:alpha val="40000"/>
                  </a:prstClr>
                </a:outerShdw>
              </a:effectLst>
              <a:latin charset="0" pitchFamily="66" typeface="Monotype Corsiva"/>
            </a:endParaRPr>
          </a:p>
          <a:p>
            <a:pPr algn="ctr" marL="361950"/>
            <a:r>
              <a:rPr b="1" dirty="0" lang="ru-RU" smtClean="0" sz="2800">
                <a:ln cmpd="sng" w="127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path path="circle">
                    <a:fillToRect b="100000" l="100000"/>
                  </a:path>
                  <a:tileRect r="-100000" t="-1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algn="r" blurRad="50800" dir="10800000" dist="38100" rotWithShape="0">
                    <a:prstClr val="black">
                      <a:alpha val="40000"/>
                    </a:prstClr>
                  </a:outerShdw>
                </a:effectLst>
                <a:latin charset="0" pitchFamily="66" typeface="Monotype Corsiva"/>
              </a:rPr>
              <a:t>Это интересно</a:t>
            </a:r>
          </a:p>
          <a:p>
            <a:pPr algn="ctr" marL="361950"/>
            <a:endParaRPr b="1" dirty="0" lang="ru-RU" smtClean="0" sz="400">
              <a:ln cmpd="sng" w="12700">
                <a:solidFill>
                  <a:schemeClr val="bg2">
                    <a:lumMod val="50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path path="circle">
                  <a:fillToRect b="100000" l="100000"/>
                </a:path>
                <a:tileRect r="-100000" t="-1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algn="r" blurRad="50800" dir="10800000" dist="38100" rotWithShape="0">
                  <a:prstClr val="black">
                    <a:alpha val="40000"/>
                  </a:prstClr>
                </a:outerShdw>
              </a:effectLst>
              <a:latin charset="0" pitchFamily="66" typeface="Monotype Corsiva"/>
            </a:endParaRPr>
          </a:p>
          <a:p>
            <a:pPr algn="ctr" marL="361950"/>
            <a:r>
              <a:rPr b="1" dirty="0" lang="ru-RU" smtClean="0" sz="2800">
                <a:ln cmpd="sng" w="127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path path="circle">
                    <a:fillToRect b="100000" l="100000"/>
                  </a:path>
                  <a:tileRect r="-100000" t="-1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algn="r" blurRad="50800" dir="10800000" dist="38100" rotWithShape="0">
                    <a:prstClr val="black">
                      <a:alpha val="40000"/>
                    </a:prstClr>
                  </a:outerShdw>
                </a:effectLst>
                <a:latin charset="0" pitchFamily="66" typeface="Monotype Corsiva"/>
              </a:rPr>
              <a:t>С днем рожденья</a:t>
            </a:r>
          </a:p>
          <a:p>
            <a:pPr algn="ctr" marL="361950"/>
            <a:endParaRPr b="1" dirty="0" lang="ru-RU" smtClean="0" sz="400">
              <a:ln cmpd="sng" w="12700">
                <a:solidFill>
                  <a:schemeClr val="bg2">
                    <a:lumMod val="50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path path="circle">
                  <a:fillToRect b="100000" l="100000"/>
                </a:path>
                <a:tileRect r="-100000" t="-1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algn="r" blurRad="50800" dir="10800000" dist="38100" rotWithShape="0">
                  <a:prstClr val="black">
                    <a:alpha val="40000"/>
                  </a:prstClr>
                </a:outerShdw>
              </a:effectLst>
              <a:latin charset="0" pitchFamily="66" typeface="Monotype Corsiva"/>
            </a:endParaRPr>
          </a:p>
          <a:p>
            <a:pPr algn="ctr" marL="361950"/>
            <a:r>
              <a:rPr b="1" dirty="0" lang="ru-RU" smtClean="0" sz="2800">
                <a:ln cmpd="sng" w="127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path path="circle">
                    <a:fillToRect b="100000" l="100000"/>
                  </a:path>
                  <a:tileRect r="-100000" t="-1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algn="r" blurRad="50800" dir="10800000" dist="38100" rotWithShape="0">
                    <a:prstClr val="black">
                      <a:alpha val="40000"/>
                    </a:prstClr>
                  </a:outerShdw>
                </a:effectLst>
                <a:latin charset="0" pitchFamily="66" typeface="Monotype Corsiva"/>
              </a:rPr>
              <a:t>Досуг</a:t>
            </a:r>
          </a:p>
          <a:p>
            <a:pPr algn="ctr"/>
            <a:endParaRPr b="1" cap="none" dirty="0" lang="ru-RU" spc="0" sz="4800">
              <a:ln cmpd="sng" w="17780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algn="tl" blurRad="50800" rotWithShape="0">
                  <a:srgbClr val="000000"/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96990" y="5489506"/>
            <a:ext cx="1231427" cy="584775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b="1" dirty="0" lang="ru-RU" smtClean="0" sz="3200">
                <a:ln w="3175">
                  <a:solidFill>
                    <a:srgbClr val="FFC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3">
                      <a:lumMod val="50000"/>
                      <a:alpha val="40000"/>
                    </a:schemeClr>
                  </a:glow>
                  <a:outerShdw algn="r" blurRad="50800" dir="10800000" dist="38100" rotWithShape="0">
                    <a:prstClr val="black">
                      <a:alpha val="40000"/>
                    </a:prstClr>
                  </a:outerShdw>
                </a:effectLst>
                <a:latin charset="0" pitchFamily="66" typeface="Monotype Corsiva"/>
                <a:cs charset="0" pitchFamily="18" typeface="Times New Roman"/>
              </a:rPr>
              <a:t>2024 г.</a:t>
            </a:r>
            <a:endParaRPr b="1" dirty="0" lang="ru-RU" sz="3200">
              <a:ln w="3175">
                <a:solidFill>
                  <a:srgbClr val="FFC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3">
                    <a:lumMod val="50000"/>
                    <a:alpha val="40000"/>
                  </a:schemeClr>
                </a:glow>
                <a:outerShdw algn="r" blurRad="50800" dir="10800000" dist="38100" rotWithShape="0">
                  <a:prstClr val="black">
                    <a:alpha val="40000"/>
                  </a:prstClr>
                </a:outerShdw>
              </a:effectLst>
              <a:latin charset="0" pitchFamily="66" typeface="Monotype Corsiva"/>
              <a:cs charset="0" pitchFamily="18"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0205" y="7938"/>
            <a:ext cx="4271140" cy="1083708"/>
          </a:xfrm>
          <a:prstGeom prst="rect">
            <a:avLst/>
          </a:prstGeom>
          <a:noFill/>
        </p:spPr>
        <p:txBody>
          <a:bodyPr bIns="45720" lIns="91440" rIns="91440" tIns="45720" wrap="square">
            <a:prstTxWarp prst="textArchDown">
              <a:avLst/>
            </a:prstTxWarp>
            <a:spAutoFit/>
          </a:bodyPr>
          <a:lstStyle/>
          <a:p>
            <a:pPr algn="ctr"/>
            <a:r>
              <a:rPr dirty="0" lang="ru-RU" smtClean="0" sz="4800">
                <a:ln cmpd="sng" w="18415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0" pitchFamily="66" typeface="Monotype Corsiva"/>
              </a:rPr>
              <a:t>Детский  журнал</a:t>
            </a:r>
            <a:endParaRPr dirty="0" lang="ru-RU" sz="4800">
              <a:ln cmpd="sng" w="18415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algn="tl" blurRad="63500" dir="3600000" rotWithShape="0">
                  <a:srgbClr val="000000">
                    <a:alpha val="70000"/>
                  </a:srgbClr>
                </a:outerShdw>
              </a:effectLst>
              <a:latin charset="0" pitchFamily="66" typeface="Monotype Corsiva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80094" y="1628800"/>
            <a:ext cx="4271140" cy="2044372"/>
          </a:xfrm>
          <a:prstGeom prst="rect">
            <a:avLst/>
          </a:prstGeom>
          <a:noFill/>
        </p:spPr>
        <p:txBody>
          <a:bodyPr bIns="45720" lIns="91440" rIns="91440" tIns="45720" wrap="square">
            <a:prstTxWarp prst="textArchUp">
              <a:avLst/>
            </a:prstTxWarp>
            <a:spAutoFit/>
          </a:bodyPr>
          <a:lstStyle/>
          <a:p>
            <a:pPr algn="ctr"/>
            <a:r>
              <a:rPr b="1" dirty="0" lang="ru-RU" smtClean="0" spc="50" sz="8000">
                <a:ln cmpd="sng" w="12700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66" typeface="Monotype Corsiva"/>
              </a:rPr>
              <a:t>Дракоша</a:t>
            </a:r>
            <a:endParaRPr b="1" dirty="0" lang="ru-RU" spc="50" sz="8000">
              <a:ln cmpd="sng" w="12700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charset="0" pitchFamily="66" typeface="Monotype Corsiva"/>
            </a:endParaRPr>
          </a:p>
        </p:txBody>
      </p:sp>
      <p:pic>
        <p:nvPicPr>
          <p:cNvPr id="3" name="Picture 2"/>
          <p:cNvPicPr>
            <a:picLocks noChangeArrowheads="1"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b="90000" l="10000" r="90000" t="10000">
                        <a14:foregroundMark x1="69259" x2="69259" y1="44537" y2="44537"/>
                        <a14:foregroundMark x1="68241" x2="69815" y1="43426" y2="44537"/>
                        <a14:foregroundMark x1="51481" x2="44167" y1="61667" y2="72037"/>
                        <a14:backgroundMark x1="26019" x2="34722" y1="30370" y2="70556"/>
                        <a14:backgroundMark x1="34907" x2="38519" y1="32500" y2="52870"/>
                        <a14:backgroundMark x1="38889" x2="37037" y1="31574" y2="36852"/>
                        <a14:backgroundMark x1="43611" x2="43611" y1="31574" y2="31574"/>
                        <a14:backgroundMark x1="42870" x2="41296" y1="32315" y2="33426"/>
                        <a14:backgroundMark x1="45833" x2="45093" y1="30556" y2="33426"/>
                        <a14:backgroundMark x1="39259" x2="44907" y1="50185" y2="57778"/>
                        <a14:backgroundMark x1="42500" x2="43796" y1="63611" y2="66944"/>
                        <a14:backgroundMark x1="34352" x2="35648" y1="77870" y2="82222"/>
                        <a14:backgroundMark x1="38889" x2="42315" y1="83704" y2="82593"/>
                        <a14:backgroundMark x1="53056" x2="53241" y1="30185" y2="29074"/>
                        <a14:backgroundMark x1="62963" x2="79259" y1="30370" y2="33611"/>
                        <a14:backgroundMark x1="69815" x2="66389" y1="57315" y2="58889"/>
                        <a14:backgroundMark x1="81111" x2="68241" y1="69444" y2="79630"/>
                        <a14:backgroundMark x1="51481" x2="51852" y1="30000" y2="30926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87624" y="297013"/>
            <a:ext cx="12069125" cy="6984053"/>
          </a:xfrm>
          <a:prstGeom prst="rect">
            <a:avLst/>
          </a:prstGeom>
          <a:ln>
            <a:noFill/>
          </a:ln>
          <a:effectLst>
            <a:outerShdw algn="ctr" dir="2700000" dist="35921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705436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 rot="18384750">
            <a:off x="6990908" y="641072"/>
            <a:ext cx="20027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23 сентября 2015 года </a:t>
            </a:r>
            <a:r>
              <a:rPr lang="ru-RU" sz="1200" dirty="0" err="1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Хидекити</a:t>
            </a:r>
            <a:r>
              <a:rPr lang="ru-RU" sz="12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200" dirty="0" err="1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Миядзаки</a:t>
            </a:r>
            <a:r>
              <a:rPr lang="ru-RU" sz="12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преодолел ее за 42,22 секунды, и это на следующий день после того, как он отметил свое… 105-летие!</a:t>
            </a:r>
          </a:p>
        </p:txBody>
      </p:sp>
      <p:sp>
        <p:nvSpPr>
          <p:cNvPr id="5" name="Прямоугольник 4"/>
          <p:cNvSpPr/>
          <p:nvPr/>
        </p:nvSpPr>
        <p:spPr>
          <a:xfrm rot="4697149">
            <a:off x="5504248" y="297630"/>
            <a:ext cx="1349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Кенити</a:t>
            </a:r>
            <a:r>
              <a:rPr lang="ru-RU" sz="12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Ито – японский бегун на четырех конечностях преодолел стометровку за 17,47 секунд.</a:t>
            </a:r>
          </a:p>
        </p:txBody>
      </p:sp>
      <p:sp>
        <p:nvSpPr>
          <p:cNvPr id="6" name="Прямоугольник 5"/>
          <p:cNvSpPr/>
          <p:nvPr/>
        </p:nvSpPr>
        <p:spPr>
          <a:xfrm rot="19473052">
            <a:off x="5870489" y="1946669"/>
            <a:ext cx="1565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890,2 км – это наибольшее расстояние, которое проехал человек на велосипеде, не касаясь при этом земли за сутки! Им стал Марко </a:t>
            </a:r>
            <a:r>
              <a:rPr lang="ru-RU" sz="1400" dirty="0" err="1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Бало</a:t>
            </a:r>
            <a:endParaRPr lang="ru-RU" sz="1400" dirty="0">
              <a:ln w="317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905220">
            <a:off x="1474195" y="2009042"/>
            <a:ext cx="169113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2013 году Николай </a:t>
            </a:r>
            <a:r>
              <a:rPr lang="ru-RU" sz="1200" dirty="0" err="1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Петшак</a:t>
            </a:r>
            <a:r>
              <a:rPr lang="ru-RU" sz="12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переплыл Берингов пролив, расстояние которого составляет 134 км. Заплыв продолжался шесть суток — от мыса Дежнева на Чукотке до мыса Принца Уэльского на Аляске. Температура воды была всего два градуса</a:t>
            </a:r>
          </a:p>
        </p:txBody>
      </p:sp>
      <p:sp>
        <p:nvSpPr>
          <p:cNvPr id="8" name="Прямоугольник 7"/>
          <p:cNvSpPr/>
          <p:nvPr/>
        </p:nvSpPr>
        <p:spPr>
          <a:xfrm rot="19538503">
            <a:off x="2809501" y="4023800"/>
            <a:ext cx="1709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Ахмед </a:t>
            </a:r>
            <a:r>
              <a:rPr lang="ru-RU" sz="1200" dirty="0" err="1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Гамал</a:t>
            </a:r>
            <a:r>
              <a:rPr lang="ru-RU" sz="12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200" dirty="0" err="1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Габр</a:t>
            </a:r>
            <a:r>
              <a:rPr lang="ru-RU" sz="12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совершил самое глубокое погружение 332,5 метра под водой. </a:t>
            </a:r>
          </a:p>
        </p:txBody>
      </p:sp>
      <p:sp>
        <p:nvSpPr>
          <p:cNvPr id="9" name="Прямоугольник 8"/>
          <p:cNvSpPr/>
          <p:nvPr/>
        </p:nvSpPr>
        <p:spPr>
          <a:xfrm rot="15416405">
            <a:off x="3379134" y="2817159"/>
            <a:ext cx="34745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Человек-пулемет, именно такое прозвище получил персональный тренер Фарид Берлин, поставивший рекорд по количеству ударов кулаком за минуту – 700 раз!</a:t>
            </a:r>
          </a:p>
        </p:txBody>
      </p:sp>
      <p:sp>
        <p:nvSpPr>
          <p:cNvPr id="10" name="Прямоугольник 9"/>
          <p:cNvSpPr/>
          <p:nvPr/>
        </p:nvSpPr>
        <p:spPr>
          <a:xfrm rot="584811">
            <a:off x="364715" y="5486508"/>
            <a:ext cx="18737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Индийский атлет </a:t>
            </a:r>
            <a:r>
              <a:rPr lang="ru-RU" sz="1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Майбам</a:t>
            </a:r>
            <a:r>
              <a:rPr lang="ru-RU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Итомба</a:t>
            </a:r>
            <a:r>
              <a:rPr lang="ru-RU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за 30 секунд сумел сделать 16 подтягиваний, пуская в ход лишь мизинцы!</a:t>
            </a:r>
          </a:p>
        </p:txBody>
      </p:sp>
      <p:sp>
        <p:nvSpPr>
          <p:cNvPr id="11" name="Прямоугольник 10"/>
          <p:cNvSpPr/>
          <p:nvPr/>
        </p:nvSpPr>
        <p:spPr>
          <a:xfrm rot="3133731">
            <a:off x="6852592" y="4869160"/>
            <a:ext cx="19892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 декабря 2011 года гражданин Поднебесной </a:t>
            </a:r>
            <a:r>
              <a:rPr lang="ru-RU" sz="1200" dirty="0" err="1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Чи</a:t>
            </a:r>
            <a:r>
              <a:rPr lang="ru-RU" sz="12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200" dirty="0" err="1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Гуйаджон</a:t>
            </a:r>
            <a:r>
              <a:rPr lang="ru-RU" sz="12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отжался 41 раз за 30 секунд, используя лишь одну руку из которой был лишь задействован указательный палец!</a:t>
            </a:r>
          </a:p>
        </p:txBody>
      </p:sp>
      <p:sp>
        <p:nvSpPr>
          <p:cNvPr id="12" name="Прямоугольник 11"/>
          <p:cNvSpPr/>
          <p:nvPr/>
        </p:nvSpPr>
        <p:spPr>
          <a:xfrm rot="774819">
            <a:off x="2555776" y="576350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2014 году Кори </a:t>
            </a:r>
            <a:r>
              <a:rPr lang="ru-RU" sz="1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Лоу</a:t>
            </a:r>
            <a:r>
              <a:rPr lang="ru-RU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забросил мяч в корзину, к которой стоял спиной, с расстояния в 33,5 метра!</a:t>
            </a:r>
          </a:p>
        </p:txBody>
      </p:sp>
      <p:sp>
        <p:nvSpPr>
          <p:cNvPr id="13" name="Прямоугольник 12"/>
          <p:cNvSpPr/>
          <p:nvPr/>
        </p:nvSpPr>
        <p:spPr>
          <a:xfrm rot="20539149">
            <a:off x="438177" y="81512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lumMod val="50000"/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Датский атлет Ян Шредер пробежал марафон длиной 42 километра, но при этом он умудрялся параллельно вести мяч на протяжении всего забега! Три с половиной часа непрерывного дриблинга – абсолютный рекорд.</a:t>
            </a:r>
          </a:p>
        </p:txBody>
      </p:sp>
      <p:sp>
        <p:nvSpPr>
          <p:cNvPr id="14" name="Прямоугольник 13"/>
          <p:cNvSpPr/>
          <p:nvPr/>
        </p:nvSpPr>
        <p:spPr>
          <a:xfrm rot="20537906">
            <a:off x="171880" y="265583"/>
            <a:ext cx="257916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 спорте!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14258" y="6402701"/>
            <a:ext cx="478637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Рубрику подготовила: </a:t>
            </a:r>
            <a:r>
              <a:rPr lang="ru-RU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Чебодаева</a:t>
            </a:r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Виталина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3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987Dmitrich\Desktop\Газеты\Выпуски24\в5-44\Эт интересно -\о машинах -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" y="444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4293" y="141050"/>
            <a:ext cx="28809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01600">
                    <a:schemeClr val="bg2">
                      <a:lumMod val="7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 машинах…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01600">
                  <a:schemeClr val="bg2">
                    <a:lumMod val="75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1674" y="6309320"/>
            <a:ext cx="49648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01600">
                    <a:schemeClr val="bg2">
                      <a:lumMod val="7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Рубрику подготовила : </a:t>
            </a:r>
            <a:r>
              <a:rPr lang="ru-RU" sz="2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01600">
                    <a:schemeClr val="bg2">
                      <a:lumMod val="7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Богото</a:t>
            </a:r>
            <a:r>
              <a:rPr lang="ru-RU" sz="2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01600">
                    <a:schemeClr val="bg2">
                      <a:lumMod val="7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Виктория</a:t>
            </a:r>
            <a:endParaRPr lang="ru-RU" sz="2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01600">
                  <a:schemeClr val="bg2">
                    <a:lumMod val="75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4293" y="88377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Германия - единственная страна в мире, где можно на законных основаниях обгонять полицейскую машину на скорости более 300 км/ч.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260648"/>
            <a:ext cx="3923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Для преследования преступников, движущихся на автомобилях в 1898 году в Нью-Йорке полиция использовала велосипеды - настолько медленными были тогда автомобили.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10832" y="1835448"/>
            <a:ext cx="41039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Первый автомобиль, который превысил скорость 100 км/ч, был электромобилем. Он был построен в 1899 году гонщиком </a:t>
            </a:r>
            <a:r>
              <a:rPr lang="ru-RU" dirty="0" err="1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Камиллом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 err="1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Мариттси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из Бельгии.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4293" y="213458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 среднем человек проводит около двух недель своей жизни в ожидании на светофоре. А профессиональные водители ждут еще дольше. А именно, около 2,5 лет.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35478" y="33127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 среднем человек проводит около двух недель своей жизни в ожидании на светофоре. А профессиональные водители ждут еще дольше. А именно, около 2,5 лет.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4293" y="3450745"/>
            <a:ext cx="16516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Первое настоящее автомобильное радио появилось в 1930 году.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5202634"/>
            <a:ext cx="36724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До того, как в 1903 году мир увидел первый стеклоочиститель, водители использовали смесь лука и моркови, чтобы очистить лобовое стекло от воды.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23928" y="4494898"/>
            <a:ext cx="51242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По меньшей мере 39 моделей автомобилей названы в честь какого-либо животного (иногда сказочного). </a:t>
            </a:r>
            <a:r>
              <a:rPr lang="ru-RU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Вот некоторые 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из них: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Barracuda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Bison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Bluebird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Cobra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Fox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Gazelle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Eagle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Firebird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Gremlin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Impala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Mustang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Phoenix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Rabbit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Spider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Stingray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Thunderbird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Viper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en-US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Wasp</a:t>
            </a:r>
            <a:r>
              <a:rPr lang="ru-RU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, Газель, Соболь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13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987Dmitrich\Desktop\Газеты\Выпуски24\в5-44\др на сентябрь и октябрь -\фо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843"/>
            <a:ext cx="9144000" cy="68748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50372" y="71735"/>
            <a:ext cx="584326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С днем рождения!</a:t>
            </a:r>
            <a:endParaRPr lang="ru-RU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06079" y="6279703"/>
            <a:ext cx="495840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Рубрику подготовила: </a:t>
            </a:r>
            <a:r>
              <a:rPr lang="ru-RU" sz="2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Чебодаева</a:t>
            </a:r>
            <a:r>
              <a:rPr lang="ru-R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 Зарина!</a:t>
            </a:r>
            <a:endParaRPr lang="ru-R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8072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Кто родился в сентябре,</a:t>
            </a:r>
          </a:p>
          <a:p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Появился на земле,</a:t>
            </a:r>
          </a:p>
          <a:p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 золотое это время,</a:t>
            </a:r>
          </a:p>
          <a:p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Будет счастлив тот вдвойне.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00009" y="2304167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 днём рождения тебя,</a:t>
            </a:r>
            <a:b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Поздравляем мы, любя!</a:t>
            </a:r>
            <a:b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Пусть с тобой пребудет радость,</a:t>
            </a:r>
            <a:b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Именинник сентября!</a:t>
            </a:r>
            <a:b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endParaRPr lang="ru-RU" sz="20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193" y="3617729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Мира, смеха, долгих лет!</a:t>
            </a:r>
            <a:b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Жизнь свою прожить без бед.</a:t>
            </a:r>
            <a:b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Солнце пусть тебе дарует</a:t>
            </a:r>
            <a:b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Теплый, яркий, добрый свет!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64088" y="2066434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Пускай октябрь добрым будет,</a:t>
            </a:r>
            <a:br>
              <a:rPr lang="ru-RU" sz="20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20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Не хмурится и не ворчит;</a:t>
            </a:r>
            <a:br>
              <a:rPr lang="ru-RU" sz="20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20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Пусть улыбнуться не забудет</a:t>
            </a:r>
            <a:br>
              <a:rPr lang="ru-RU" sz="20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20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И «С днем рождения!» прокричит!</a:t>
            </a:r>
            <a:br>
              <a:rPr lang="ru-RU" sz="20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endParaRPr lang="ru-RU" sz="20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3668274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И мы спешим тебя поздравить,</a:t>
            </a:r>
            <a:b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Успехов, счастья пожелать,</a:t>
            </a:r>
            <a:b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Подарки лучшие доставить</a:t>
            </a:r>
            <a:b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И настроение поднять!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5405154"/>
            <a:ext cx="19223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Дюлюбчин</a:t>
            </a: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Роман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375501" y="5981218"/>
            <a:ext cx="1653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Кузакова</a:t>
            </a: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Нина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447638" y="5329319"/>
            <a:ext cx="17347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Удыгир</a:t>
            </a: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Сафина</a:t>
            </a:r>
          </a:p>
        </p:txBody>
      </p:sp>
    </p:spTree>
    <p:extLst>
      <p:ext uri="{BB962C8B-B14F-4D97-AF65-F5344CB8AC3E}">
        <p14:creationId xmlns:p14="http://schemas.microsoft.com/office/powerpoint/2010/main" val="280342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987Dmitrich\Desktop\Газеты\Выпуски24\в5-44\Досуг -\Анекдоты -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 rot="684664">
            <a:off x="2875617" y="-1451724"/>
            <a:ext cx="4320034" cy="520998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20833425"/>
              </a:avLst>
            </a:prstTxWarp>
            <a:spAutoFit/>
          </a:bodyPr>
          <a:lstStyle/>
          <a:p>
            <a:pPr algn="ctr"/>
            <a:r>
              <a:rPr lang="ru-RU" sz="3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АнЕкДоТы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16632"/>
            <a:ext cx="238156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Сегодня трёхлетние дети уже могут разблокировать телефон, войти в интернет.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что я делал в их возрасте?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 прыгал по лужам.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5776" y="1470263"/>
            <a:ext cx="1781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Саша возвращается из школы и воспитательница спрашивает его: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Какие у тебя отметки?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 какие там отметки, настоящие мужчины о такой мелочи не говорят.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60209" y="485964"/>
            <a:ext cx="215580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Мальчик после посещения зоопарка написал сочинение о том, как провёл выходные: "Видел оленя. У него на голове наша вешалка".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137607"/>
            <a:ext cx="42119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Марья Васильевна сегодня в школе меня наказали за то, чего я не сделала!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Так, это просто ужасно, думаю мне надо сходить в школу и поговорить с учителем. А чего именно ты не сделала?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Домашнюю работу!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264188" y="1700808"/>
            <a:ext cx="25020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Паша возвращается домой из стоматологии.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Ну что, герой, зуб не болит больше?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 знаю. Доктор его себе оставил.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49634" y="4996333"/>
            <a:ext cx="33018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Вовочка сидит, обедает. Видит на столе торт, и спрашивает: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этот большой кусок торта, ты для себя оставила?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Нет</a:t>
            </a:r>
            <a:r>
              <a:rPr lang="ru-RU" sz="1400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 </a:t>
            </a:r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Для тебя.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Это мне такой малюсенький кусочек?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9476" y="3843045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C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Дашенька, кого ты больше всего любишь?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C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Картошечку и чай с малиновым вареньем.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C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из людей?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C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людей я не ем.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156176" y="3410416"/>
            <a:ext cx="27180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Назови три причины, из-за которых </a:t>
            </a:r>
            <a:r>
              <a:rPr lang="ru-RU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ты </a:t>
            </a:r>
            <a:r>
              <a:rPr lang="ru-RU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любишь школу? </a:t>
            </a:r>
          </a:p>
          <a:p>
            <a:r>
              <a:rPr lang="ru-RU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Июнь, июль, август...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9476" y="4996333"/>
            <a:ext cx="30243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Дневник Васи.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Красным - замечание учителя: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Дрался на перемене!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Синим - замечание Васи к замечанию учителя: 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Зато победил!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051488" y="4347681"/>
            <a:ext cx="27718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lumMod val="75000"/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Девочка 4х лет, спрашивает воспитательницу за обедом:</a:t>
            </a:r>
          </a:p>
          <a:p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lumMod val="75000"/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Белый шоколад придумали для того, чтобы </a:t>
            </a:r>
            <a:r>
              <a:rPr lang="ru-RU" sz="1400" dirty="0" err="1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lumMod val="75000"/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негритята</a:t>
            </a:r>
            <a:r>
              <a:rPr lang="ru-RU" sz="1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lumMod val="75000"/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тоже могли вымазаться?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040209" y="5766355"/>
            <a:ext cx="27943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Рубрику подготовила: </a:t>
            </a:r>
          </a:p>
          <a:p>
            <a:pPr algn="ctr"/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Чебодаева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Виталина</a:t>
            </a:r>
            <a:endParaRPr lang="ru-RU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85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rrowheads="1" noChangeAspect="1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373" y="4338035"/>
            <a:ext cx="1269152" cy="169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0445">
            <a:off x="7222999" y="2994297"/>
            <a:ext cx="1548744" cy="2064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rrowheads="1" noChangeAspect="1"/>
          </p:cNvPicPr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602" y="2480875"/>
            <a:ext cx="1536184" cy="205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rrowheads="1" noChangeAspect="1"/>
          </p:cNvPicPr>
          <p:nvPr/>
        </p:nvPicPr>
        <p:blipFill rotWithShape="1"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"/>
          <a:stretch/>
        </p:blipFill>
        <p:spPr bwMode="auto">
          <a:xfrm rot="20444827">
            <a:off x="3975231" y="4388916"/>
            <a:ext cx="2612993" cy="145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rrowheads="1" noChangeAspect="1"/>
          </p:cNvPicPr>
          <p:nvPr/>
        </p:nvPicPr>
        <p:blipFill>
          <a:blip cstate="print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235" y="4147102"/>
            <a:ext cx="1683979" cy="1262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rrowheads="1" noChangeAspect="1"/>
          </p:cNvPicPr>
          <p:nvPr/>
        </p:nvPicPr>
        <p:blipFill>
          <a:blip cstate="print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526" y="3986506"/>
            <a:ext cx="1188132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descr="\\DMITRICH1987\Users\1987Dmitrich\Desktop\Газеты\Выпуски24\в5-44\Новости -\Как мы отдыхали в лагере24\IMG_0065.JPG" id="1030" name="Picture 6"/>
          <p:cNvPicPr>
            <a:picLocks noChangeArrowheads="1" noChangeAspect="1"/>
          </p:cNvPicPr>
          <p:nvPr/>
        </p:nvPicPr>
        <p:blipFill>
          <a:blip cstate="print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4621" y="2774758"/>
            <a:ext cx="2603166" cy="146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\\DMITRICH1987\Users\1987Dmitrich\Desktop\Газеты\Выпуски24\в5-44\Новости -\Как мы отдыхали в лагере24\IMG_4012.JPG" id="1029" name="Picture 5"/>
          <p:cNvPicPr>
            <a:picLocks noChangeArrowheads="1" noChangeAspect="1"/>
          </p:cNvPicPr>
          <p:nvPr/>
        </p:nvPicPr>
        <p:blipFill>
          <a:blip cstate="print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5" y="2417998"/>
            <a:ext cx="2428055" cy="182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rrowheads="1" noChangeAspect="1"/>
          </p:cNvPicPr>
          <p:nvPr/>
        </p:nvPicPr>
        <p:blipFill>
          <a:blip cstate="print"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395" y="2519265"/>
            <a:ext cx="1343388" cy="1791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descr="\\DMITRICH1987\Users\1987Dmitrich\Desktop\Газеты\Выпуски24\в5-44\Новости -\Как мы отдыхали в лагере24\IMG_3974.JPG" id="1026" name="Picture 2"/>
          <p:cNvPicPr>
            <a:picLocks noChangeArrowheads="1" noChangeAspect="1"/>
          </p:cNvPicPr>
          <p:nvPr/>
        </p:nvPicPr>
        <p:blipFill>
          <a:blip cstate="print"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2" y="1108504"/>
            <a:ext cx="1362194" cy="1816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\\DMITRICH1987\Users\1987Dmitrich\Desktop\Газеты\Выпуски24\в5-44\Новости -\Как мы отдыхали в лагере24\WhatsApp Image 2024-09-03 at 14.15.40.jpeg" id="1027" name="Picture 3"/>
          <p:cNvPicPr>
            <a:picLocks noChangeArrowheads="1" noChangeAspect="1"/>
          </p:cNvPicPr>
          <p:nvPr/>
        </p:nvPicPr>
        <p:blipFill>
          <a:blip cstate="print"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720" y="774960"/>
            <a:ext cx="2368107" cy="177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\\DMITRICH1987\Users\1987Dmitrich\Desktop\Газеты\Выпуски24\в5-44\Новости -\Как мы отдыхали в лагере24\WhatsApp Image 2024-09-03 at 15.22.18.jpeg" id="1028" name="Picture 4"/>
          <p:cNvPicPr>
            <a:picLocks noChangeArrowheads="1" noChangeAspect="1"/>
          </p:cNvPicPr>
          <p:nvPr/>
        </p:nvPicPr>
        <p:blipFill>
          <a:blip cstate="print"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282" y="774960"/>
            <a:ext cx="2325740" cy="174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\\DMITRICH1987\Users\1987Dmitrich\Desktop\Газеты\Выпуски24\в5-44\Новости -\Как мы отдыхали в лагере24\IMG_1253.JPG" id="1031" name="Picture 7"/>
          <p:cNvPicPr>
            <a:picLocks noChangeArrowheads="1" noChangeAspect="1"/>
          </p:cNvPicPr>
          <p:nvPr/>
        </p:nvPicPr>
        <p:blipFill>
          <a:blip cstate="print"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228" y="1108504"/>
            <a:ext cx="1362194" cy="1816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 rot="21172190">
            <a:off x="336160" y="154417"/>
            <a:ext cx="2973443" cy="70788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b="50000" l="50000" r="50000" t="50000"/>
            </a:path>
            <a:tileRect/>
          </a:gradFill>
          <a:effectLst>
            <a:softEdge rad="127000"/>
          </a:effectLst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b="1" dirty="0" lang="ru-RU" smtClean="0" sz="4000">
                <a:ln cmpd="sng" w="17780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algn="tl" blurRad="50800" rotWithShape="0">
                    <a:srgbClr val="000000"/>
                  </a:outerShdw>
                </a:effectLst>
              </a:rPr>
              <a:t>Мы в лагере</a:t>
            </a:r>
          </a:p>
        </p:txBody>
      </p:sp>
      <p:sp>
        <p:nvSpPr>
          <p:cNvPr id="7" name="Прямоугольник 6"/>
          <p:cNvSpPr/>
          <p:nvPr/>
        </p:nvSpPr>
        <p:spPr>
          <a:xfrm rot="487655">
            <a:off x="776499" y="5883369"/>
            <a:ext cx="2890215" cy="707886"/>
          </a:xfrm>
          <a:prstGeom prst="rect">
            <a:avLst/>
          </a:prstGeom>
          <a:effectLst>
            <a:outerShdw blurRad="40000" dir="5400000" dist="2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bIns="45720" lIns="91440" rIns="91440" tIns="45720" wrap="none">
            <a:spAutoFit/>
          </a:bodyPr>
          <a:lstStyle/>
          <a:p>
            <a:pPr algn="ctr"/>
            <a:r>
              <a:rPr b="1" cap="none" dirty="0" lang="ru-RU" smtClean="0" spc="0" sz="2000">
                <a:ln w="190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r="5400000" dist="43180">
                    <a:srgbClr val="000000">
                      <a:alpha val="65000"/>
                    </a:srgbClr>
                  </a:innerShdw>
                </a:effectLst>
              </a:rPr>
              <a:t>Рубрику подготовила: </a:t>
            </a:r>
          </a:p>
          <a:p>
            <a:pPr algn="ctr"/>
            <a:r>
              <a:rPr b="1" cap="none" dirty="0" err="1" lang="ru-RU" smtClean="0" spc="0" sz="2000">
                <a:ln w="190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r="5400000" dist="43180">
                    <a:srgbClr val="000000">
                      <a:alpha val="65000"/>
                    </a:srgbClr>
                  </a:innerShdw>
                </a:effectLst>
              </a:rPr>
              <a:t>Кулиничева</a:t>
            </a:r>
            <a:r>
              <a:rPr b="1" cap="none" dirty="0" lang="ru-RU" smtClean="0" spc="0" sz="2000">
                <a:ln w="190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r="5400000" dist="43180">
                    <a:srgbClr val="000000">
                      <a:alpha val="65000"/>
                    </a:srgbClr>
                  </a:innerShdw>
                </a:effectLst>
              </a:rPr>
              <a:t> Александра</a:t>
            </a:r>
            <a:endParaRPr b="1" cap="none" dirty="0" lang="ru-RU" spc="0" sz="2000">
              <a:ln w="1905">
                <a:solidFill>
                  <a:srgbClr val="FFFF00"/>
                </a:solidFill>
              </a:ln>
              <a:solidFill>
                <a:srgbClr val="FFFF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r="5400000" dist="4318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descr="C:\Users\1987Dmitrich\Desktop\Газеты\Выпуски24\в5-44\Новости -\Как мы отдыхали в лагере24\IMG_3984.JPG" id="2" name="Picture 2"/>
          <p:cNvPicPr>
            <a:picLocks noChangeArrowheads="1" noChangeAspect="1"/>
          </p:cNvPicPr>
          <p:nvPr/>
        </p:nvPicPr>
        <p:blipFill>
          <a:blip cstate="print"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383" y="1889815"/>
            <a:ext cx="1678534" cy="1258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rrowheads="1" noChangeAspect="1"/>
          </p:cNvPicPr>
          <p:nvPr/>
        </p:nvPicPr>
        <p:blipFill rotWithShape="1">
          <a:blip cstate="print"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"/>
          <a:stretch/>
        </p:blipFill>
        <p:spPr bwMode="auto">
          <a:xfrm flipH="1" rot="21275450">
            <a:off x="7809947" y="824193"/>
            <a:ext cx="1108049" cy="134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rrowheads="1" noChangeAspect="1"/>
          </p:cNvPicPr>
          <p:nvPr/>
        </p:nvPicPr>
        <p:blipFill>
          <a:blip cstate="print"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6" y="3986506"/>
            <a:ext cx="1231702" cy="1642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400958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1268760"/>
            <a:ext cx="58326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2 сентября в </a:t>
            </a:r>
            <a:r>
              <a:rPr lang="ru-RU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МБОУ </a:t>
            </a:r>
            <a:r>
              <a:rPr lang="ru-RU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«</a:t>
            </a:r>
            <a:r>
              <a:rPr lang="ru-RU" dirty="0" err="1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Ванаварская</a:t>
            </a:r>
            <a:r>
              <a:rPr lang="ru-RU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 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средняя </a:t>
            </a:r>
            <a:r>
              <a:rPr lang="ru-RU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школа» 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состоялась торжественная линейка посвященная Дню знаний. Воспитанники детского дома заранее подготовили букеты цветов, что бы вручить их своим классным руководителям. На линейке учеников поздравили директор школы, органы опеки, депутаты МСУ. В честь 125 - </a:t>
            </a:r>
            <a:r>
              <a:rPr lang="ru-RU" dirty="0" err="1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летия</a:t>
            </a:r>
            <a:r>
              <a:rPr lang="ru-RU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 нашего села, школе был подарен спортивный инвентарь- мячи для баскетбола и волейбола. Был дан первый школьный звонок ученицей первого класса и выпускником. Выпускники станцевали школьный вальс и спели песню для всех учителей и родителей. После праздничной линейки первыми переступили порог школы первоклассники и посетили свои первый школьный урок. В этом году из детского дома в первый класс пошли двое детей. Хочется пожелать всем ученикам трудолюбия, успехов в учебе и в достижении поставленных целей.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01040" y="188640"/>
            <a:ext cx="4009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bg1">
                      <a:alpha val="6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iodPostnaja" pitchFamily="2" charset="0"/>
              </a:rPr>
              <a:t>День знаний!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bg1">
                    <a:alpha val="6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iodPostnaja" pitchFamily="2" charset="0"/>
            </a:endParaRPr>
          </a:p>
        </p:txBody>
      </p:sp>
      <p:pic>
        <p:nvPicPr>
          <p:cNvPr id="1027" name="Picture 3" descr="C:\Users\1987Dmitrich\Desktop\Новости\Сентябрь\1 неделя\1 сентября\WhatsApp Image 2024-09-02 at 15.43.38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148" y="1196752"/>
            <a:ext cx="2203954" cy="16529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28" name="Picture 4" descr="C:\Users\1987Dmitrich\Desktop\Новости\Сентябрь\1 неделя\1 сентября\WhatsApp Image 2024-09-02 at 18.25.35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950" y="2863396"/>
            <a:ext cx="2203953" cy="16529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29" name="Picture 5" descr="C:\Users\1987Dmitrich\Desktop\Новости\Сентябрь\1 неделя\1 сентября\WhatsApp Image 2024-09-02 at 13.13.59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950" y="4508282"/>
            <a:ext cx="2203953" cy="16570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0" name="Прямоугольник 9"/>
          <p:cNvSpPr/>
          <p:nvPr/>
        </p:nvSpPr>
        <p:spPr>
          <a:xfrm>
            <a:off x="2187373" y="6306932"/>
            <a:ext cx="47692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bg1">
                      <a:alpha val="6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iodPostnaja" pitchFamily="2" charset="0"/>
              </a:rPr>
              <a:t>Рубрику подготовила: </a:t>
            </a:r>
            <a:r>
              <a:rPr lang="ru-RU" sz="2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bg1">
                      <a:alpha val="6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iodPostnaja" pitchFamily="2" charset="0"/>
              </a:rPr>
              <a:t>Маймага</a:t>
            </a:r>
            <a:r>
              <a:rPr lang="ru-RU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bg1">
                      <a:alpha val="6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iodPostnaja" pitchFamily="2" charset="0"/>
              </a:rPr>
              <a:t> Евдокия</a:t>
            </a:r>
            <a:endParaRPr lang="ru-RU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bg1">
                    <a:alpha val="6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iodPostnaj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92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https://yandex-images.clstorage.net/hI95AW404/ace855pOfOXi/x85J4qEnqRP901Gy5-X9qTy18HPcHNeHt9Tp1tgUSR4o4kItKC6tSP_Nfdq8iMmFs-5meODmN9OE2M1L7-zBsraqjdawokwn7BfVcpd1vF2NYXB3rdn3NsZk2WKNtPz7LbQ0ij88rt85z_roa_k5sGa7AmxR5yG15euKXjgcRHJkTciBJQVJo6ijoSNlF47tbVXDVX0LprWCZ7sDOScqjKrHZbhOLK68i8-LyZv5OpJlysFqgGci5WKoKK2p_DagpByJkzcFC0CLQDIAtPTvjY71kkefifd3kIYpAvpG665ZBuY6Tk0NT9oNWgjJaLrQt3vBKvHmgycx-rkeS_9UYOS-6FFlNknSucFBA6e1Pg2fN4CmP9qElsF3-KGoRmkc6OZkem3OPK9Lb6g5yWnLUEf5Qfuw5tNHQwg67-jv5NA13TqBNvYJg_vC0zDWhW4MvVaB1j8ZtbdSJCox6wT7PvrE5ShPPw8fiY3ayom5CiA0yQGokFQRFjMqSXzq3nQxtE_aEzTlu6KLEDFBlTaNTN4G4QZ-WfdmsPZIM5mW2D5oplRZbZ0dPNie6vqpSbiz5Coh-eJV4IdBekqsS4-3sMUMaiHkhVhhu1Az8vXkLh285RAWDKoFdzI0OvMZhPqteEc1WK4ebd8YH4k6qhgLcFZaIpnQ9QKXAGp6PardlwI1rdpxJdZLIekB8CKE1Yx-zcbyJBw55fcjhDizeGc5boq21au8rNyt6a3pGsi7OjBWKRD6cDTyNmKKqnwpj9UQZ73Z44cUO-I4UNMwJgTPvvwlI7aMCCfVQUXqkwsG2I1o1dWrbe4-HRh9Sth6mNlzBWlhumFU8SYg2Js-Gi3GUAafOaEX9QnCWlHAsOW2nX7PRKB3DRnFxwNUORIZlkvcaYUG6m0f3bz63XjbiavZMbRLoosjx1AW0tp4vCh8pbLnzGvz5lRJE1hCkvOHVM1tPDThFm4IhATSZfgx0" id="4" name="AutoShape 2"/>
          <p:cNvSpPr>
            <a:spLocks noChangeArrowheads="1" noChangeAspect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descr="https://yandex-images.clstorage.net/hI95AW404/ace855pOfOXi/x85J4qEnqRP901Gy5-X9qTy18HPcHNeHt9Tp1tgUSR4o4kItKC6tSP_Nfdq8iMmFs-5meODmN9OE2M1L7-zBsraqjdawokwn7BfVcpd1vF2NYXB3rdn3NsZk2WKNtPz7LbQ0ij88rt85z_roa_k5sGa7AmxR5yG15euKXjgcRHJkTciBJQVJo6ijoSNlF47tbVXDVX0LprWCZ7sDOScqjKrHZbhOLK68i8-LyZv5OpJlysFqgGci5WKoKK2p_DagpByJkzcFC0CLQDIAtPTvjY71kkefifd3kIYpAvpG665ZBuY6Tk0NT9oNWgjJaLrQt3vBKvHmgycx-rkeS_9UYOS-6FFlNknSucFBA6e1Pg2fN4CmP9qElsF3-KGoRmkc6OZkem3OPK9Lb6g5yWnLUEf5Qfuw5tNHQwg67-jv5NA13TqBNvYJg_vC0zDWhW4MvVaB1j8ZtbdSJCox6wT7PvrE5ShPPw8fiY3ayom5CiA0yQGokFQRFjMqSXzq3nQxtE_aEzTlu6KLEDFBlTaNTN4G4QZ-WfdmsPZIM5mW2D5oplRZbZ0dPNie6vqpSbiz5Coh-eJV4IdBekqsS4-3sMUMaiHkhVhhu1Az8vXkLh285RAWDKoFdzI0OvMZhPqteEc1WK4ebd8YH4k6qhgLcFZaIpnQ9QKXAGp6PardlwI1rdpxJdZLIekB8CKE1Yx-zcbyJBw55fcjhDizeGc5boq21au8rNyt6a3pGsi7OjBWKRD6cDTyNmKKqnwpj9UQZ73Z44cUO-I4UNMwJgTPvvwlI7aMCCfVQUXqkwsG2I1o1dWrbe4-HRh9Sth6mNlzBWlhumFU8SYg2Js-Gi3GUAafOaEX9QnCWlHAsOW2nX7PRKB3DRnFxwNUORIZlkvcaYUG6m0f3bz63XjbiavZMbRLoosjx1AW0tp4vCh8pbLnzGvz5lRJE1hCkvOHVM1tPDThFm4IhATSZfgx0" id="5" name="AutoShape 4"/>
          <p:cNvSpPr>
            <a:spLocks noChangeArrowheads="1" noChangeAspect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772280" y="-27384"/>
            <a:ext cx="4996881" cy="92333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b="1" cap="none" dirty="0" lang="ru-RU" smtClean="0" spc="50" sz="5400">
                <a:ln cmpd="sng" w="12700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66" typeface="Monotype Corsiva"/>
              </a:rPr>
              <a:t>С Днём Учителя!</a:t>
            </a:r>
            <a:endParaRPr b="1" cap="none" dirty="0" lang="ru-RU" spc="50" sz="5400">
              <a:ln cmpd="sng" w="12700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charset="0" pitchFamily="66" typeface="Monotype Corsiva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7975" y="692696"/>
            <a:ext cx="59494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dirty="0" lang="ru-RU" sz="1600">
                <a:ln cmpd="sng" w="317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0" pitchFamily="66" typeface="Monotype Corsiva"/>
              </a:rPr>
              <a:t>В нашем детском доме прошел праздник посвященный Дню учителя.  В развлекательной программе приняли участие две команды - педагоги и воспитанники детского дома. Каждая команда проявила смекалку, ловкость и артистизм. Между весёлыми конкурсами воспитанники поздравляли  педагогов творческими номерами: рассказывали стихи, пели веселые частушки, танцевали. Организаторы мероприятия совместно с воспитанниками подготовили видеоролик, сравнив каждого педагога с персонажем из мультфильмов. Праздничная программа прошла в дружественной атмосфере нашего детского дома и оставила незабываемое впечатление.</a:t>
            </a:r>
          </a:p>
        </p:txBody>
      </p:sp>
      <p:pic>
        <p:nvPicPr>
          <p:cNvPr id="1030" name="Picture 6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235" y="1035519"/>
            <a:ext cx="2246600" cy="1684950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  <a:extLst/>
        </p:spPr>
      </p:pic>
      <p:sp>
        <p:nvSpPr>
          <p:cNvPr id="8" name="Прямоугольник 7"/>
          <p:cNvSpPr/>
          <p:nvPr/>
        </p:nvSpPr>
        <p:spPr>
          <a:xfrm>
            <a:off x="307975" y="3182044"/>
            <a:ext cx="84648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dirty="0" lang="ru-RU" smtClean="0" sz="1600">
                <a:ln cmpd="sng" w="317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0" pitchFamily="66" typeface="Monotype Corsiva"/>
              </a:rPr>
              <a:t>Так же 5 </a:t>
            </a:r>
            <a:r>
              <a:rPr dirty="0" lang="ru-RU" sz="1600">
                <a:ln cmpd="sng" w="317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0" pitchFamily="66" typeface="Monotype Corsiva"/>
              </a:rPr>
              <a:t>октября в </a:t>
            </a:r>
            <a:r>
              <a:rPr dirty="0" lang="ru-RU" smtClean="0" sz="1600">
                <a:ln cmpd="sng" w="317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0" pitchFamily="66" typeface="Monotype Corsiva"/>
              </a:rPr>
              <a:t>МБУК «</a:t>
            </a:r>
            <a:r>
              <a:rPr dirty="0" err="1" lang="ru-RU" smtClean="0" sz="1600">
                <a:ln cmpd="sng" w="317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0" pitchFamily="66" typeface="Monotype Corsiva"/>
              </a:rPr>
              <a:t>Ванаварской</a:t>
            </a:r>
            <a:r>
              <a:rPr dirty="0" lang="ru-RU" smtClean="0" sz="1600">
                <a:ln cmpd="sng" w="317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0" pitchFamily="66" typeface="Monotype Corsiva"/>
              </a:rPr>
              <a:t> </a:t>
            </a:r>
            <a:r>
              <a:rPr dirty="0" lang="ru-RU" sz="1600">
                <a:ln cmpd="sng" w="317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0" pitchFamily="66" typeface="Monotype Corsiva"/>
              </a:rPr>
              <a:t>клубной </a:t>
            </a:r>
            <a:r>
              <a:rPr dirty="0" lang="ru-RU" smtClean="0" sz="1600">
                <a:ln cmpd="sng" w="317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0" pitchFamily="66" typeface="Monotype Corsiva"/>
              </a:rPr>
              <a:t>системе» </a:t>
            </a:r>
            <a:r>
              <a:rPr dirty="0" lang="ru-RU" sz="1600">
                <a:ln cmpd="sng" w="317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0" pitchFamily="66" typeface="Monotype Corsiva"/>
              </a:rPr>
              <a:t>прошло мероприятие посвященное Дню учителя. Юные таланты нашего детского дома приняли в нем участие. Вокзальная студия "Иволга" исполнила песню " Бит нашего сердца" и студия танца  "</a:t>
            </a:r>
            <a:r>
              <a:rPr dirty="0" err="1" lang="ru-RU" sz="1600">
                <a:ln cmpd="sng" w="317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0" pitchFamily="66" typeface="Monotype Corsiva"/>
              </a:rPr>
              <a:t>Дылачакан</a:t>
            </a:r>
            <a:r>
              <a:rPr dirty="0" lang="ru-RU" sz="1600">
                <a:ln cmpd="sng" w="317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0" pitchFamily="66" typeface="Monotype Corsiva"/>
              </a:rPr>
              <a:t>" представили танец "Мани-мани". Оба номера сорвали бурные аплодисменты и восхищение зрителей.</a:t>
            </a:r>
          </a:p>
        </p:txBody>
      </p:sp>
      <p:pic>
        <p:nvPicPr>
          <p:cNvPr id="1031" name="Picture 7"/>
          <p:cNvPicPr>
            <a:picLocks noChangeArrowheads="1" noChangeAspect="1"/>
          </p:cNvPicPr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" t="213"/>
          <a:stretch/>
        </p:blipFill>
        <p:spPr bwMode="auto">
          <a:xfrm>
            <a:off x="467544" y="4334172"/>
            <a:ext cx="3672184" cy="1734457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  <a:extLst/>
        </p:spPr>
      </p:pic>
      <p:pic>
        <p:nvPicPr>
          <p:cNvPr id="1032" name="Picture 8"/>
          <p:cNvPicPr>
            <a:picLocks noChangeArrowheads="1" noChangeAspect="1"/>
          </p:cNvPicPr>
          <p:nvPr/>
        </p:nvPicPr>
        <p:blipFill rotWithShape="1"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"/>
          <a:stretch/>
        </p:blipFill>
        <p:spPr bwMode="auto">
          <a:xfrm>
            <a:off x="5220072" y="4334171"/>
            <a:ext cx="3414436" cy="1734457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  <a:extLst/>
        </p:spPr>
      </p:pic>
      <p:sp>
        <p:nvSpPr>
          <p:cNvPr id="13" name="Прямоугольник 12"/>
          <p:cNvSpPr/>
          <p:nvPr/>
        </p:nvSpPr>
        <p:spPr>
          <a:xfrm>
            <a:off x="363730" y="6165304"/>
            <a:ext cx="4634602" cy="461665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dirty="0" lang="ru-RU" smtClean="0" sz="2400">
                <a:ln cmpd="sng" w="317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charset="0" pitchFamily="66" typeface="Monotype Corsiva"/>
              </a:rPr>
              <a:t>Рубрику подготовила: Токарь Ксения</a:t>
            </a:r>
            <a:endParaRPr dirty="0" lang="ru-RU" sz="2400">
              <a:ln cmpd="sng" w="3175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  <a:latin charset="0" pitchFamily="66" typeface="Monotype Corsiva"/>
            </a:endParaRPr>
          </a:p>
        </p:txBody>
      </p:sp>
    </p:spTree>
    <p:extLst>
      <p:ext uri="{BB962C8B-B14F-4D97-AF65-F5344CB8AC3E}">
        <p14:creationId xmlns:p14="http://schemas.microsoft.com/office/powerpoint/2010/main" val="239643717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987Dmitrich\Desktop\Газеты\Выпуски24\в5-44\Православная страничка -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26134" y="44624"/>
            <a:ext cx="609173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riodPostnaja" pitchFamily="2" charset="0"/>
              </a:rPr>
              <a:t>Православная страничка</a:t>
            </a:r>
            <a:endParaRPr lang="ru-RU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riodPostnaja" pitchFamily="2" charset="0"/>
            </a:endParaRPr>
          </a:p>
        </p:txBody>
      </p:sp>
      <p:pic>
        <p:nvPicPr>
          <p:cNvPr id="5" name="Рисунок 4" descr="C:\Users\Алексей Гладких\Desktop\i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50468"/>
            <a:ext cx="2473960" cy="1958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794760" y="1493807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В этом году    нашу  православную страничку посвятим  Сибирским святым.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riodPostnaja" pitchFamily="2" charset="0"/>
            </a:endParaRPr>
          </a:p>
          <a:p>
            <a:pPr algn="ctr"/>
            <a:r>
              <a:rPr lang="ru-RU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 Мы живём в Сибири и должны знать историю Православия нашей малой Родины.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riodPostnaja" pitchFamily="2" charset="0"/>
            </a:endParaRPr>
          </a:p>
        </p:txBody>
      </p:sp>
      <p:pic>
        <p:nvPicPr>
          <p:cNvPr id="7" name="Рисунок 6" descr="C:\Users\Алексей Гладких\Desktop\i (3).jpe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615" y="3428873"/>
            <a:ext cx="2355850" cy="23558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3249415" y="3452636"/>
            <a:ext cx="56626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В Сибири история православия началась с миссионерской деятельности в 16 веке, когда эта местность стала частью территории России. Первой за Уралом, в сентябре 1620 года, была основана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Тобольско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iodPostnaja" pitchFamily="2" charset="0"/>
              </a:rPr>
              <a:t>-Сибирская епархия, которая располагалась  в Тобольске. Со временем Православная вера распространялась благодаря миссионерской деятельности русских священников.</a:t>
            </a:r>
          </a:p>
        </p:txBody>
      </p:sp>
    </p:spTree>
    <p:extLst>
      <p:ext uri="{BB962C8B-B14F-4D97-AF65-F5344CB8AC3E}">
        <p14:creationId xmlns:p14="http://schemas.microsoft.com/office/powerpoint/2010/main" val="92009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987Dmitrich\Desktop\Газеты\Выпуски24\в5-44\Православная страничка -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34300" y="44624"/>
            <a:ext cx="84753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Первый православный святой в Сибири</a:t>
            </a:r>
          </a:p>
          <a:p>
            <a:pPr algn="ctr"/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Святой Страстотерпец Василий </a:t>
            </a:r>
            <a:r>
              <a:rPr lang="ru-RU" sz="2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Мангазейский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 и всея Сибири Чудотворец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1184806"/>
            <a:ext cx="6696744" cy="175432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just"/>
            <a:r>
              <a:rPr lang="ru-RU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Первым православным святым в Сибири стал праведный мученик Василий </a:t>
            </a:r>
            <a:r>
              <a:rPr lang="ru-RU" sz="1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Мангазейский</a:t>
            </a:r>
            <a:r>
              <a:rPr lang="ru-RU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. </a:t>
            </a:r>
            <a:r>
              <a:rPr lang="ru-RU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Позже эту землю прославили иные подвижники веры и благочестия, сотворившие немало духовных подвигов во имя Господа нашего Иисуса Христа.</a:t>
            </a:r>
          </a:p>
          <a:p>
            <a:pPr algn="just"/>
            <a:r>
              <a:rPr lang="ru-RU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В 1601 году началось строительство города </a:t>
            </a:r>
            <a:r>
              <a:rPr lang="ru-RU" sz="1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Мангазея</a:t>
            </a:r>
            <a:r>
              <a:rPr lang="ru-RU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 и активное освоение земель Западной Сибири в районе реки Таз. В составе экспедиции, которая формировалась в Ярославле, прибыл в Сибирь сын ярославского купца Феодора Василий. Василий был молодым человеком, занимался умело торговыми делами, но душа его не лежала к этой работе и вообще к земному деланию. Воспитанный в благочестивой православной семье, он с раннего детства полюбил Бога всей душой. </a:t>
            </a:r>
          </a:p>
        </p:txBody>
      </p:sp>
      <p:pic>
        <p:nvPicPr>
          <p:cNvPr id="9" name="Рисунок 8" descr="C:\Users\Алексей Гладких\Desktop\20240919_11321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300" y="947544"/>
            <a:ext cx="1649730" cy="22288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Прямоугольник 10"/>
          <p:cNvSpPr/>
          <p:nvPr/>
        </p:nvSpPr>
        <p:spPr>
          <a:xfrm>
            <a:off x="251520" y="3356992"/>
            <a:ext cx="6624736" cy="286232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just"/>
            <a:r>
              <a:rPr lang="ru-RU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Имея дело с местным населением и ведя дела честно и по справедливости, он отличался от других своих собратьев, в сознании их христианин и справедливый человек связывались во едино, а это уже живая проповедь христианства. Ограбили лавку – и хозяин решил, что Василий имеет к этому отношение. Он требовал от приказчика признания, жестоко избил его, а потом потащил к государственным людям. Нравы тогда были жестокие, и доказательств не спрашивали: снова избили и подняли на дыбы раз, другой, а в третий…на землю опустилось только мертвое тело, душа страдальца была уже далеко. </a:t>
            </a:r>
          </a:p>
          <a:p>
            <a:pPr algn="just"/>
            <a:r>
              <a:rPr lang="ru-RU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Прошло почти 50 лет, и в 1649 году стрелец Стефан Ширяев сообщил воеводе Феодору </a:t>
            </a:r>
            <a:r>
              <a:rPr lang="ru-RU" sz="1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Байкову</a:t>
            </a:r>
            <a:r>
              <a:rPr lang="ru-RU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, что из земли одним концом вышел гроб. Открыли гроб и обнаружили тело юноши в окровавленной рубашке, со следами истязаний, не тронутое временем и природным воздействиям. И вот Господь даровал чудо городу, Сибирскому краю и России. Тринадцать самых интересных чудес, переписывались древними составителями жития святого.</a:t>
            </a:r>
          </a:p>
          <a:p>
            <a:pPr algn="just"/>
            <a:r>
              <a:rPr lang="ru-RU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Сегодня мощи святого мученика Василия </a:t>
            </a:r>
            <a:r>
              <a:rPr lang="ru-RU" sz="1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Мангазейского</a:t>
            </a:r>
            <a:r>
              <a:rPr lang="ru-RU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 пребывают в Свято- Троицком Туруханском монастыре, и, как и прежде, по молитвам и вере происходят исцеления и чудотворения.</a:t>
            </a:r>
          </a:p>
        </p:txBody>
      </p:sp>
      <p:pic>
        <p:nvPicPr>
          <p:cNvPr id="12" name="Рисунок 11" descr="C:\Users\Алексей Гладких\Desktop\i (1).jpe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6247" y="3302005"/>
            <a:ext cx="1983542" cy="14861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Рисунок 12" descr="C:\Users\Алексей Гладких\Desktop\701c55b8ed22eab66ce025f1dec56047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55378" y="4941168"/>
            <a:ext cx="1605280" cy="12039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Прямоугольник 13"/>
          <p:cNvSpPr/>
          <p:nvPr/>
        </p:nvSpPr>
        <p:spPr>
          <a:xfrm>
            <a:off x="4105193" y="6344658"/>
            <a:ext cx="484459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Рубрику подготовила:  </a:t>
            </a:r>
            <a:r>
              <a:rPr lang="ru-RU" sz="2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Маймага</a:t>
            </a:r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iodPostnaja" pitchFamily="2" charset="0"/>
              </a:rPr>
              <a:t> Евдокия</a:t>
            </a:r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iodPostnaj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2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398008"/>
            <a:ext cx="6318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Календарь знаменательных  и памятных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дат на Сентябрь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124744"/>
            <a:ext cx="5850396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– 85 лет со дня начала Второй мировой войны (1939-1945).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2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– Всероссийский праздник «День Знаний»;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2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- День воинской славы России – День окончания Второй мировой войны.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3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– День солидарности в борьбе с терроризмом.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9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– Международный день памяти жертв фашизма.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13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– День программиста в России.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15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– 235 лет со дня рождения Джеймса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Фенимора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Купера.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24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- Всемирный день моря. - 105 лет со дня рождения Константина Дмитриевича Воробьёва, писателя (1919-1975).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25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– 170 лет со дня начала Севастопольской обороны (1854-1855).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25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- 75 лет со дня рождения Владимира Александровича Степанова, писателя и поэта, автора многочисленных произведений для дошкольников (1949 г.р.)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26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- 130 лет со дня рождения Анастасии Ивановны Цветаевой, поэтессы, прозаика (1894-1993).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26 сентября 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- 175 лет со дня рождения Ивана Петровича Павлова, физиолога (1849 -1936)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27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День воспитателя и всех дошкольных работников;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28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– 80 лет со дня проведения Белгородской наступательной операции (1944).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29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– Всемирный день сердца;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29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- 120 лет со дня рождения Николая Алексеевича Островского, писателя (1904-1936). </a:t>
            </a:r>
          </a:p>
          <a:p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30 сентября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– День Интернета в России.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211887"/>
            <a:ext cx="50228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133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398008"/>
            <a:ext cx="6318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Календарь знаменательных  и памятных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дат на Октябрь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124744"/>
            <a:ext cx="585039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1 октября</a:t>
            </a:r>
            <a:r>
              <a:rPr lang="ru-RU" sz="1400" dirty="0"/>
              <a:t> – Международный день пожилых людей; </a:t>
            </a:r>
          </a:p>
          <a:p>
            <a:r>
              <a:rPr lang="ru-RU" sz="1400" b="1" dirty="0"/>
              <a:t>2 октября </a:t>
            </a:r>
            <a:r>
              <a:rPr lang="ru-RU" sz="1400" dirty="0"/>
              <a:t>– 110 лет со дня рождения Юрия Борисовича Левитана, диктора (1914 – 1983). </a:t>
            </a:r>
          </a:p>
          <a:p>
            <a:r>
              <a:rPr lang="ru-RU" sz="1400" b="1" dirty="0"/>
              <a:t>4 октября</a:t>
            </a:r>
            <a:r>
              <a:rPr lang="ru-RU" sz="1400" dirty="0"/>
              <a:t> - День военно-космических сил; начало космической эры человека; </a:t>
            </a:r>
          </a:p>
          <a:p>
            <a:r>
              <a:rPr lang="ru-RU" sz="1400" b="1" dirty="0"/>
              <a:t>4 октября</a:t>
            </a:r>
            <a:r>
              <a:rPr lang="ru-RU" sz="1400" dirty="0"/>
              <a:t> - Всемирный день защиты животных. </a:t>
            </a:r>
          </a:p>
          <a:p>
            <a:r>
              <a:rPr lang="ru-RU" sz="1400" b="1" dirty="0"/>
              <a:t>5 октября – День учителя </a:t>
            </a:r>
            <a:endParaRPr lang="ru-RU" sz="1400" dirty="0"/>
          </a:p>
          <a:p>
            <a:r>
              <a:rPr lang="ru-RU" sz="1400" b="1" dirty="0"/>
              <a:t>7 октября</a:t>
            </a:r>
            <a:r>
              <a:rPr lang="ru-RU" sz="1400" dirty="0"/>
              <a:t> – 90 лет со дня рождения Новеллы Николаевны Матвеевой, поэтессы (1934 – 2016).</a:t>
            </a:r>
          </a:p>
          <a:p>
            <a:r>
              <a:rPr lang="ru-RU" sz="1400" b="1" dirty="0"/>
              <a:t>12 октября</a:t>
            </a:r>
            <a:r>
              <a:rPr lang="ru-RU" sz="1400" dirty="0"/>
              <a:t> – 60 лет со дня выхода на орбиту космического корабля серии «Восход». </a:t>
            </a:r>
          </a:p>
          <a:p>
            <a:r>
              <a:rPr lang="ru-RU" sz="1400" b="1" dirty="0"/>
              <a:t>13 октября</a:t>
            </a:r>
            <a:r>
              <a:rPr lang="ru-RU" sz="1400" dirty="0"/>
              <a:t> – 125 лет со дня рождения Алексея Александровича Суркова, поэта (1899 – 1983). </a:t>
            </a:r>
          </a:p>
          <a:p>
            <a:r>
              <a:rPr lang="ru-RU" sz="1400" b="1" dirty="0"/>
              <a:t>14 октября</a:t>
            </a:r>
            <a:r>
              <a:rPr lang="ru-RU" sz="1400" dirty="0"/>
              <a:t> – Покров Пресвятой Богородицы. </a:t>
            </a:r>
          </a:p>
          <a:p>
            <a:r>
              <a:rPr lang="ru-RU" sz="1400" b="1" dirty="0"/>
              <a:t>15 октября</a:t>
            </a:r>
            <a:r>
              <a:rPr lang="ru-RU" sz="1400" dirty="0"/>
              <a:t> - 210 лет со дня рождения Михаила Юрьевича Лермонтова, поэта, писателя, драматурга (1814-1841). </a:t>
            </a:r>
          </a:p>
          <a:p>
            <a:r>
              <a:rPr lang="ru-RU" sz="1400" b="1" dirty="0"/>
              <a:t>15 октября</a:t>
            </a:r>
            <a:r>
              <a:rPr lang="ru-RU" sz="1400" dirty="0"/>
              <a:t> - 215 лет со дня рождения Алексея Васильевича Кольцова, поэта (1809-1842). </a:t>
            </a:r>
          </a:p>
          <a:p>
            <a:r>
              <a:rPr lang="ru-RU" sz="1400" b="1" dirty="0"/>
              <a:t>18 октября</a:t>
            </a:r>
            <a:r>
              <a:rPr lang="ru-RU" sz="1400" dirty="0"/>
              <a:t> – 90 лет со дня рождения Кира Булычева (Игоря Всеволодовича Можейко), писателя, историка (1934-2003). </a:t>
            </a:r>
          </a:p>
          <a:p>
            <a:r>
              <a:rPr lang="ru-RU" sz="1400" b="1" dirty="0"/>
              <a:t>25 октября</a:t>
            </a:r>
            <a:r>
              <a:rPr lang="ru-RU" sz="1400" dirty="0"/>
              <a:t> – День автомобилиста и дорожника; </a:t>
            </a:r>
          </a:p>
          <a:p>
            <a:r>
              <a:rPr lang="ru-RU" sz="1400" b="1" dirty="0"/>
              <a:t>28 октября</a:t>
            </a:r>
            <a:r>
              <a:rPr lang="ru-RU" sz="1400" dirty="0"/>
              <a:t> - Международный день школьных библиотек; </a:t>
            </a:r>
          </a:p>
          <a:p>
            <a:r>
              <a:rPr lang="ru-RU" sz="1400" b="1" dirty="0"/>
              <a:t>30 октября</a:t>
            </a:r>
            <a:r>
              <a:rPr lang="ru-RU" sz="1400" dirty="0"/>
              <a:t> - День памяти жертв политических репрессий в России;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211887"/>
            <a:ext cx="50228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650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1987Dmitrich\Desktop\Газеты\Выпуски24\в5-44\библиотека -\Новость -\Фон.jpg" id="1027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90" y="8547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844" y="-27384"/>
            <a:ext cx="4503156" cy="707886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b="1" cap="none" dirty="0" lang="ru-RU" smtClean="0" spc="0" sz="4000">
                <a:ln cmpd="sng" w="3175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algn="tl" blurRad="50800" rotWithShape="0">
                    <a:srgbClr val="000000"/>
                  </a:outerShdw>
                </a:effectLst>
                <a:latin charset="0" pitchFamily="66" typeface="Monotype Corsiva"/>
              </a:rPr>
              <a:t>День интернета в РФ</a:t>
            </a:r>
            <a:endParaRPr b="1" cap="none" dirty="0" lang="ru-RU" spc="0" sz="4000">
              <a:ln cmpd="sng" w="3175">
                <a:solidFill>
                  <a:srgbClr val="FFFFFF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algn="tl" blurRad="50800" rotWithShape="0">
                  <a:srgbClr val="000000"/>
                </a:outerShdw>
              </a:effectLst>
              <a:latin charset="0" pitchFamily="66" typeface="Monotype Corsiva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620688"/>
            <a:ext cx="6534472" cy="37856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b="1" dirty="0" lang="ru-RU" sz="12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cs charset="0" pitchFamily="18" typeface="Times New Roman"/>
              </a:rPr>
              <a:t>История</a:t>
            </a:r>
          </a:p>
          <a:p>
            <a:pPr algn="just"/>
            <a:r>
              <a:rPr dirty="0" lang="ru-RU" sz="1200">
                <a:latin charset="0" pitchFamily="18" typeface="Times New Roman"/>
                <a:cs charset="0" pitchFamily="18" typeface="Times New Roman"/>
              </a:rPr>
              <a:t>Точкой отсчета в истории российского интернета считается 7 апреля 1994 года. В этот день был зарегистрирован национальный домен .RU. Первой веб-страницей в новой зоне стал сайт www.1-9-9-4.ru, на котором содержалась информация о науке, искусстве, образовании, туризме, политике и журналистике в России. В 2007 году был создан еще один домен, знакомый многим пользователям, — .РФ.</a:t>
            </a:r>
          </a:p>
          <a:p>
            <a:pPr algn="just"/>
            <a:r>
              <a:rPr dirty="0" lang="ru-RU" sz="1200">
                <a:latin charset="0" pitchFamily="18" typeface="Times New Roman"/>
                <a:cs charset="0" pitchFamily="18" typeface="Times New Roman"/>
              </a:rPr>
              <a:t>В 1998 году московская компания IT </a:t>
            </a:r>
            <a:r>
              <a:rPr dirty="0" err="1" lang="ru-RU" sz="1200">
                <a:latin charset="0" pitchFamily="18" typeface="Times New Roman"/>
                <a:cs charset="0" pitchFamily="18" typeface="Times New Roman"/>
              </a:rPr>
              <a:t>Infoart</a:t>
            </a:r>
            <a:r>
              <a:rPr dirty="0" lang="ru-RU" sz="1200">
                <a:latin charset="0" pitchFamily="18" typeface="Times New Roman"/>
                <a:cs charset="0" pitchFamily="18" typeface="Times New Roman"/>
              </a:rPr>
              <a:t> </a:t>
            </a:r>
            <a:r>
              <a:rPr dirty="0" err="1" lang="ru-RU" sz="1200">
                <a:latin charset="0" pitchFamily="18" typeface="Times New Roman"/>
                <a:cs charset="0" pitchFamily="18" typeface="Times New Roman"/>
              </a:rPr>
              <a:t>Stars</a:t>
            </a:r>
            <a:r>
              <a:rPr dirty="0" lang="ru-RU" sz="1200">
                <a:latin charset="0" pitchFamily="18" typeface="Times New Roman"/>
                <a:cs charset="0" pitchFamily="18" typeface="Times New Roman"/>
              </a:rPr>
              <a:t> предложила отмечать 30 сентября как День интернета, а также провести «перепись» пользователей русскоязычного сегмента Сети. Инициативу поддержали провайдеры и крупные компьютерные фирмы. Впервые торжество состоялось в столичном «Президент-Отеле» — его посетили около 200 человек. Были обнародованы и результаты переписи, согласно которой доступ к интернету на тот момент имели около 1 млн граждан РФ.</a:t>
            </a:r>
          </a:p>
          <a:p>
            <a:pPr algn="just"/>
            <a:r>
              <a:rPr dirty="0" lang="ru-RU" sz="1200">
                <a:latin charset="0" pitchFamily="18" typeface="Times New Roman"/>
                <a:cs charset="0" pitchFamily="18" typeface="Times New Roman"/>
              </a:rPr>
              <a:t>Сегодня интернет стал неотъемлемой частью жизни большинства россиян. Без него уже невозможно представить обучение, работу, общение, развлечения, путешествия и даже оплату покупок в магазине. По данным </a:t>
            </a:r>
            <a:r>
              <a:rPr dirty="0" err="1" lang="ru-RU" sz="1200">
                <a:latin charset="0" pitchFamily="18" typeface="Times New Roman"/>
                <a:cs charset="0" pitchFamily="18" typeface="Times New Roman"/>
              </a:rPr>
              <a:t>Mediascope</a:t>
            </a:r>
            <a:r>
              <a:rPr dirty="0" lang="ru-RU" sz="1200">
                <a:latin charset="0" pitchFamily="18" typeface="Times New Roman"/>
                <a:cs charset="0" pitchFamily="18" typeface="Times New Roman"/>
              </a:rPr>
              <a:t>, в 2024 году интернетом хотя бы раз в месяц пользуются 103 млн россиян старше 12 лет. В среднем жители страны проводят в Сети более четырех часов в день.</a:t>
            </a:r>
          </a:p>
          <a:p>
            <a:pPr algn="just"/>
            <a:r>
              <a:rPr dirty="0" lang="ru-RU" sz="1200">
                <a:latin charset="0" pitchFamily="18" typeface="Times New Roman"/>
                <a:cs charset="0" pitchFamily="18" typeface="Times New Roman"/>
              </a:rPr>
              <a:t>Больше всего трафика российские пользователи тратят на просмотр видео и социальные сети — на них приходится 22% и 17% от общего интернет-потребления в стране. Третье место занимают игры (9%), а четвертое — поиск и e-</a:t>
            </a:r>
            <a:r>
              <a:rPr dirty="0" err="1" lang="ru-RU" sz="1200">
                <a:latin charset="0" pitchFamily="18" typeface="Times New Roman"/>
                <a:cs charset="0" pitchFamily="18" typeface="Times New Roman"/>
              </a:rPr>
              <a:t>com</a:t>
            </a:r>
            <a:r>
              <a:rPr dirty="0" lang="ru-RU" sz="1200">
                <a:latin charset="0" pitchFamily="18" typeface="Times New Roman"/>
                <a:cs charset="0" pitchFamily="18" typeface="Times New Roman"/>
              </a:rPr>
              <a:t> (4%).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6468" y="4437112"/>
            <a:ext cx="6525507" cy="23083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b="1" dirty="0" lang="ru-RU" sz="12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imes New Roman"/>
                <a:cs charset="0" pitchFamily="18" typeface="Times New Roman"/>
              </a:rPr>
              <a:t>Традиции</a:t>
            </a:r>
          </a:p>
          <a:p>
            <a:r>
              <a:rPr dirty="0" lang="ru-RU" sz="1200">
                <a:latin charset="0" pitchFamily="18" typeface="Times New Roman"/>
                <a:cs charset="0" pitchFamily="18" typeface="Times New Roman"/>
              </a:rPr>
              <a:t>В праздник по всей стране проходят различные мероприятия, посвященные глобальной Сети. Для пользователей организуют лекции, семинары и беседы, затрагивающие вопросы </a:t>
            </a:r>
            <a:r>
              <a:rPr dirty="0" err="1" lang="ru-RU" sz="1200">
                <a:latin charset="0" pitchFamily="18" typeface="Times New Roman"/>
                <a:cs charset="0" pitchFamily="18" typeface="Times New Roman"/>
              </a:rPr>
              <a:t>кибербезопасности</a:t>
            </a:r>
            <a:r>
              <a:rPr dirty="0" lang="ru-RU" sz="1200">
                <a:latin charset="0" pitchFamily="18" typeface="Times New Roman"/>
                <a:cs charset="0" pitchFamily="18" typeface="Times New Roman"/>
              </a:rPr>
              <a:t>, эффективной работы с интернет-сервисами и многое другое. Специалисты IT-сферы проводят встречи, в ходе которых обсуждают развитие отрасли, новые решения для интернет-платформ, вопросы сохранения данных, обеспечения конфиденциальности пользователей и т.д.</a:t>
            </a:r>
          </a:p>
          <a:p>
            <a:r>
              <a:rPr dirty="0" lang="ru-RU" sz="1200">
                <a:latin charset="0" pitchFamily="18" typeface="Times New Roman"/>
                <a:cs charset="0" pitchFamily="18" typeface="Times New Roman"/>
              </a:rPr>
              <a:t>День интернета широко отмечается в школах и вузах России. Учащихся приглашают на классные часы и дополнительные занятия, посвященные истории Всемирной паутины и правилам поведения в </a:t>
            </a:r>
            <a:r>
              <a:rPr dirty="0" err="1" lang="ru-RU" sz="1200">
                <a:latin charset="0" pitchFamily="18" typeface="Times New Roman"/>
                <a:cs charset="0" pitchFamily="18" typeface="Times New Roman"/>
              </a:rPr>
              <a:t>соцсетях</a:t>
            </a:r>
            <a:r>
              <a:rPr dirty="0" lang="ru-RU" sz="1200">
                <a:latin charset="0" pitchFamily="18" typeface="Times New Roman"/>
                <a:cs charset="0" pitchFamily="18" typeface="Times New Roman"/>
              </a:rPr>
              <a:t>. Школьников также привлекают к конкурсам и проектам на интернет-тематику. Для старшеклассников и студентов проводятся мастер-классы по продвинутому пользованию поисковыми системами и другими платформами.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732240" y="5889466"/>
            <a:ext cx="2252540" cy="707886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b="1" cap="none" dirty="0" lang="ru-RU" smtClean="0" spc="0" sz="2000">
                <a:ln cmpd="sng" w="3175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charset="0" pitchFamily="66" typeface="Monotype Corsiva"/>
              </a:rPr>
              <a:t>Рубрику подготовил: </a:t>
            </a:r>
          </a:p>
          <a:p>
            <a:pPr algn="ctr"/>
            <a:r>
              <a:rPr b="1" cap="none" dirty="0" err="1" lang="ru-RU" smtClean="0" spc="0" sz="2000">
                <a:ln cmpd="sng" w="3175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charset="0" pitchFamily="66" typeface="Monotype Corsiva"/>
              </a:rPr>
              <a:t>Маймага</a:t>
            </a:r>
            <a:r>
              <a:rPr b="1" cap="none" dirty="0" lang="ru-RU" smtClean="0" spc="0" sz="2000">
                <a:ln cmpd="sng" w="3175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charset="0" pitchFamily="66" typeface="Monotype Corsiva"/>
              </a:rPr>
              <a:t> Денис</a:t>
            </a:r>
            <a:endParaRPr b="1" cap="none" dirty="0" lang="ru-RU" spc="0" sz="2000">
              <a:ln cmpd="sng" w="3175">
                <a:solidFill>
                  <a:srgbClr val="FFFFFF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charset="0" pitchFamily="66" typeface="Monotype Corsiva"/>
            </a:endParaRPr>
          </a:p>
        </p:txBody>
      </p:sp>
      <p:pic>
        <p:nvPicPr>
          <p:cNvPr id="1028" name="Picture 4"/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" r="28"/>
          <a:stretch/>
        </p:blipFill>
        <p:spPr bwMode="auto">
          <a:xfrm>
            <a:off x="6696354" y="1363561"/>
            <a:ext cx="2324312" cy="229990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841288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2314</Words>
  <Application>Microsoft Office PowerPoint</Application>
  <PresentationFormat>Экран (4:3)</PresentationFormat>
  <Paragraphs>155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VDD</dc:creator>
  <cp:lastModifiedBy>1987Dmitrich</cp:lastModifiedBy>
  <cp:revision>22</cp:revision>
  <dcterms:created xsi:type="dcterms:W3CDTF">2023-01-12T05:14:47Z</dcterms:created>
  <dcterms:modified xsi:type="dcterms:W3CDTF">2024-10-16T01:53:44Z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1010057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S10.3.0</vt:lpwstr>
  </property>
</Properties>
</file>